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61" r:id="rId6"/>
    <p:sldId id="259" r:id="rId7"/>
    <p:sldId id="260"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012"/>
  </p:normalViewPr>
  <p:slideViewPr>
    <p:cSldViewPr snapToGrid="0" snapToObjects="1">
      <p:cViewPr varScale="1">
        <p:scale>
          <a:sx n="90" d="100"/>
          <a:sy n="90"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8/30/20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6BF5-6987-2D4E-985A-D2E851561186}"/>
              </a:ext>
            </a:extLst>
          </p:cNvPr>
          <p:cNvSpPr>
            <a:spLocks noGrp="1"/>
          </p:cNvSpPr>
          <p:nvPr>
            <p:ph type="ctrTitle"/>
          </p:nvPr>
        </p:nvSpPr>
        <p:spPr/>
        <p:txBody>
          <a:bodyPr>
            <a:normAutofit fontScale="90000"/>
          </a:bodyPr>
          <a:lstStyle/>
          <a:p>
            <a:br>
              <a:rPr lang="en-US" sz="4000" dirty="0"/>
            </a:br>
            <a:br>
              <a:rPr lang="en-US" sz="4000" dirty="0"/>
            </a:br>
            <a:br>
              <a:rPr lang="en-US" sz="4000" dirty="0"/>
            </a:br>
            <a:br>
              <a:rPr lang="en-US" sz="4000" dirty="0"/>
            </a:br>
            <a:br>
              <a:rPr lang="en-US" sz="4000" dirty="0"/>
            </a:br>
            <a:br>
              <a:rPr lang="en-US" sz="4000" dirty="0"/>
            </a:br>
            <a:br>
              <a:rPr lang="en-US" sz="4000" dirty="0"/>
            </a:br>
            <a:br>
              <a:rPr lang="en-US" sz="4000" dirty="0"/>
            </a:br>
            <a:r>
              <a:rPr lang="en-US" sz="4000" dirty="0"/>
              <a:t>Capstone Project </a:t>
            </a:r>
            <a:br>
              <a:rPr lang="en-US" sz="4000" dirty="0"/>
            </a:br>
            <a:r>
              <a:rPr lang="en-US" sz="4000" dirty="0"/>
              <a:t>The Battle of Neighborhoods</a:t>
            </a:r>
            <a:br>
              <a:rPr lang="en-US" sz="4000" dirty="0"/>
            </a:br>
            <a:r>
              <a:rPr lang="en-US" sz="2700" dirty="0"/>
              <a:t>IBM Applied Data Science Project – Week 1 &amp; 2</a:t>
            </a:r>
            <a:br>
              <a:rPr lang="en-US" sz="4000" dirty="0"/>
            </a:br>
            <a:endParaRPr lang="en-US" sz="4000" dirty="0"/>
          </a:p>
        </p:txBody>
      </p:sp>
      <p:sp>
        <p:nvSpPr>
          <p:cNvPr id="3" name="Subtitle 2">
            <a:extLst>
              <a:ext uri="{FF2B5EF4-FFF2-40B4-BE49-F238E27FC236}">
                <a16:creationId xmlns:a16="http://schemas.microsoft.com/office/drawing/2014/main" id="{B827C778-778C-4C49-A3AC-FEE20264B3CE}"/>
              </a:ext>
            </a:extLst>
          </p:cNvPr>
          <p:cNvSpPr>
            <a:spLocks noGrp="1"/>
          </p:cNvSpPr>
          <p:nvPr>
            <p:ph type="subTitle" idx="1"/>
          </p:nvPr>
        </p:nvSpPr>
        <p:spPr/>
        <p:txBody>
          <a:bodyPr>
            <a:normAutofit/>
          </a:bodyPr>
          <a:lstStyle/>
          <a:p>
            <a:endParaRPr lang="en-US" dirty="0"/>
          </a:p>
          <a:p>
            <a:r>
              <a:rPr lang="en-US" sz="2400" dirty="0"/>
              <a:t>The Business Problem: </a:t>
            </a:r>
          </a:p>
          <a:p>
            <a:r>
              <a:rPr lang="en-US" sz="2400" dirty="0"/>
              <a:t>Vending machines stations carrying PPE products</a:t>
            </a:r>
          </a:p>
        </p:txBody>
      </p:sp>
    </p:spTree>
    <p:extLst>
      <p:ext uri="{BB962C8B-B14F-4D97-AF65-F5344CB8AC3E}">
        <p14:creationId xmlns:p14="http://schemas.microsoft.com/office/powerpoint/2010/main" val="260131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16F3-86B7-2B4C-B7AC-AFAEDDEC891B}"/>
              </a:ext>
            </a:extLst>
          </p:cNvPr>
          <p:cNvSpPr>
            <a:spLocks noGrp="1"/>
          </p:cNvSpPr>
          <p:nvPr>
            <p:ph type="title"/>
          </p:nvPr>
        </p:nvSpPr>
        <p:spPr/>
        <p:txBody>
          <a:bodyPr/>
          <a:lstStyle/>
          <a:p>
            <a:r>
              <a:rPr lang="en-US" dirty="0"/>
              <a:t>5- Discussion</a:t>
            </a:r>
          </a:p>
        </p:txBody>
      </p:sp>
      <p:sp>
        <p:nvSpPr>
          <p:cNvPr id="3" name="Content Placeholder 2">
            <a:extLst>
              <a:ext uri="{FF2B5EF4-FFF2-40B4-BE49-F238E27FC236}">
                <a16:creationId xmlns:a16="http://schemas.microsoft.com/office/drawing/2014/main" id="{55F05DB6-3DEF-1043-A2CF-402966F7B259}"/>
              </a:ext>
            </a:extLst>
          </p:cNvPr>
          <p:cNvSpPr>
            <a:spLocks noGrp="1"/>
          </p:cNvSpPr>
          <p:nvPr>
            <p:ph idx="1"/>
          </p:nvPr>
        </p:nvSpPr>
        <p:spPr/>
        <p:txBody>
          <a:bodyPr>
            <a:normAutofit fontScale="70000" lnSpcReduction="20000"/>
          </a:bodyPr>
          <a:lstStyle/>
          <a:p>
            <a:r>
              <a:rPr lang="en-US" b="1" dirty="0"/>
              <a:t>- The results show that clusters number 9 and 1 respectively have the most venues which are</a:t>
            </a:r>
          </a:p>
          <a:p>
            <a:r>
              <a:rPr lang="en-US" b="1" dirty="0"/>
              <a:t>the best spots for investment in the first phase of setting up the PPE vending machine stations.</a:t>
            </a:r>
          </a:p>
          <a:p>
            <a:r>
              <a:rPr lang="en-US" b="1" dirty="0"/>
              <a:t>- Clusters 4, 3 and 8 also can be considerable for second phase of the business expansion.</a:t>
            </a:r>
          </a:p>
          <a:p>
            <a:r>
              <a:rPr lang="en-US" b="1" dirty="0"/>
              <a:t>- Based on the amount of venues in cluster 9 and 1, it guarantees there are huge amount of people in</a:t>
            </a:r>
          </a:p>
          <a:p>
            <a:r>
              <a:rPr lang="en-US" b="1" dirty="0"/>
              <a:t>those areas all the time during the day and a great opportunity to sell PPE products through the</a:t>
            </a:r>
          </a:p>
          <a:p>
            <a:r>
              <a:rPr lang="en-US" b="1" dirty="0"/>
              <a:t>vending machines.</a:t>
            </a:r>
          </a:p>
          <a:p>
            <a:r>
              <a:rPr lang="en-US" b="1" dirty="0"/>
              <a:t>- Although vending machines are fully automated, still the supplier needs to replenish the machines</a:t>
            </a:r>
          </a:p>
          <a:p>
            <a:r>
              <a:rPr lang="en-US" b="1" dirty="0"/>
              <a:t>with new products and also must set up an efficient monitoring system to notify them when</a:t>
            </a:r>
          </a:p>
          <a:p>
            <a:r>
              <a:rPr lang="en-US" b="1" dirty="0"/>
              <a:t>machines should be refilled.</a:t>
            </a:r>
          </a:p>
          <a:p>
            <a:endParaRPr lang="en-US" dirty="0"/>
          </a:p>
        </p:txBody>
      </p:sp>
    </p:spTree>
    <p:extLst>
      <p:ext uri="{BB962C8B-B14F-4D97-AF65-F5344CB8AC3E}">
        <p14:creationId xmlns:p14="http://schemas.microsoft.com/office/powerpoint/2010/main" val="203158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1654-0015-2042-9F51-1E30C82B95BA}"/>
              </a:ext>
            </a:extLst>
          </p:cNvPr>
          <p:cNvSpPr>
            <a:spLocks noGrp="1"/>
          </p:cNvSpPr>
          <p:nvPr>
            <p:ph type="title"/>
          </p:nvPr>
        </p:nvSpPr>
        <p:spPr/>
        <p:txBody>
          <a:bodyPr/>
          <a:lstStyle/>
          <a:p>
            <a:r>
              <a:rPr lang="en-US" dirty="0"/>
              <a:t>6- Conclusion</a:t>
            </a:r>
          </a:p>
        </p:txBody>
      </p:sp>
      <p:sp>
        <p:nvSpPr>
          <p:cNvPr id="3" name="Content Placeholder 2">
            <a:extLst>
              <a:ext uri="{FF2B5EF4-FFF2-40B4-BE49-F238E27FC236}">
                <a16:creationId xmlns:a16="http://schemas.microsoft.com/office/drawing/2014/main" id="{35831984-683A-7F4C-9309-F9C1BCC57776}"/>
              </a:ext>
            </a:extLst>
          </p:cNvPr>
          <p:cNvSpPr>
            <a:spLocks noGrp="1"/>
          </p:cNvSpPr>
          <p:nvPr>
            <p:ph idx="1"/>
          </p:nvPr>
        </p:nvSpPr>
        <p:spPr/>
        <p:txBody>
          <a:bodyPr>
            <a:normAutofit/>
          </a:bodyPr>
          <a:lstStyle/>
          <a:p>
            <a:r>
              <a:rPr lang="en-US" b="1" dirty="0"/>
              <a:t>Implementation of PPE vending machines are very demanding based on the market's need.</a:t>
            </a:r>
          </a:p>
          <a:p>
            <a:r>
              <a:rPr lang="en-US" b="1" dirty="0"/>
              <a:t>In current situation that staying safe and healthy matter to all of us, the business of setting up PPE vending machines is highly profitable.</a:t>
            </a:r>
          </a:p>
          <a:p>
            <a:r>
              <a:rPr lang="en-US" b="1" dirty="0"/>
              <a:t>The work in this project is valuable for every PPE supplier company which desire to help people out in this tough situation and also make tremendous profit and get a high payback for their investment.</a:t>
            </a:r>
          </a:p>
          <a:p>
            <a:endParaRPr lang="en-US" dirty="0"/>
          </a:p>
        </p:txBody>
      </p:sp>
    </p:spTree>
    <p:extLst>
      <p:ext uri="{BB962C8B-B14F-4D97-AF65-F5344CB8AC3E}">
        <p14:creationId xmlns:p14="http://schemas.microsoft.com/office/powerpoint/2010/main" val="348957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BF01-06D1-3B4B-A3FA-1EEC91698C70}"/>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1A675BEB-E1D7-B04B-B388-6512BADF9F79}"/>
              </a:ext>
            </a:extLst>
          </p:cNvPr>
          <p:cNvSpPr>
            <a:spLocks noGrp="1"/>
          </p:cNvSpPr>
          <p:nvPr>
            <p:ph idx="1"/>
          </p:nvPr>
        </p:nvSpPr>
        <p:spPr/>
        <p:txBody>
          <a:bodyPr/>
          <a:lstStyle/>
          <a:p>
            <a:r>
              <a:rPr lang="en-US" dirty="0"/>
              <a:t>1- Introduction</a:t>
            </a:r>
          </a:p>
          <a:p>
            <a:r>
              <a:rPr lang="en-US" dirty="0"/>
              <a:t>2- Data</a:t>
            </a:r>
          </a:p>
          <a:p>
            <a:r>
              <a:rPr lang="en-US" dirty="0"/>
              <a:t>3- Methodology</a:t>
            </a:r>
          </a:p>
          <a:p>
            <a:r>
              <a:rPr lang="en-US" dirty="0"/>
              <a:t>4- Results</a:t>
            </a:r>
          </a:p>
          <a:p>
            <a:r>
              <a:rPr lang="en-US" dirty="0"/>
              <a:t>5- Discussion</a:t>
            </a:r>
          </a:p>
          <a:p>
            <a:r>
              <a:rPr lang="en-US" dirty="0"/>
              <a:t>6- Conclusion</a:t>
            </a:r>
          </a:p>
        </p:txBody>
      </p:sp>
    </p:spTree>
    <p:extLst>
      <p:ext uri="{BB962C8B-B14F-4D97-AF65-F5344CB8AC3E}">
        <p14:creationId xmlns:p14="http://schemas.microsoft.com/office/powerpoint/2010/main" val="30599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916FB-71E8-9A47-8B2B-393DD602782F}"/>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C0528340-BCF7-3E44-AA2B-4EE9FD627B6A}"/>
              </a:ext>
            </a:extLst>
          </p:cNvPr>
          <p:cNvSpPr>
            <a:spLocks noGrp="1"/>
          </p:cNvSpPr>
          <p:nvPr>
            <p:ph idx="1"/>
          </p:nvPr>
        </p:nvSpPr>
        <p:spPr/>
        <p:txBody>
          <a:bodyPr/>
          <a:lstStyle/>
          <a:p>
            <a:r>
              <a:rPr lang="en-US" dirty="0"/>
              <a:t>As the year 2020 is a whole different year due to the COVID-19 pandemics,  PPE is thriving and the market is very financially rewarding.</a:t>
            </a:r>
          </a:p>
          <a:p>
            <a:r>
              <a:rPr lang="en-US" dirty="0"/>
              <a:t>Vending machines carrying PPE products (Personal Protective Equipment) like masks, gloves and sanitizers are highly demanded as people are always in need of PPE when they want to visit a venue or doing an activity however it takes a lot of time to locate and find a store to buy, while vending machines if well placed in the city can deliver them PPE products conveniently.</a:t>
            </a:r>
          </a:p>
        </p:txBody>
      </p:sp>
    </p:spTree>
    <p:extLst>
      <p:ext uri="{BB962C8B-B14F-4D97-AF65-F5344CB8AC3E}">
        <p14:creationId xmlns:p14="http://schemas.microsoft.com/office/powerpoint/2010/main" val="164577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B47D-859F-3A4A-8FC8-3EDEFAF01A46}"/>
              </a:ext>
            </a:extLst>
          </p:cNvPr>
          <p:cNvSpPr>
            <a:spLocks noGrp="1"/>
          </p:cNvSpPr>
          <p:nvPr>
            <p:ph type="title"/>
          </p:nvPr>
        </p:nvSpPr>
        <p:spPr/>
        <p:txBody>
          <a:bodyPr/>
          <a:lstStyle/>
          <a:p>
            <a:r>
              <a:rPr lang="en-US" dirty="0"/>
              <a:t>Audience AKA STAKEHOLDERS!</a:t>
            </a:r>
          </a:p>
        </p:txBody>
      </p:sp>
      <p:sp>
        <p:nvSpPr>
          <p:cNvPr id="3" name="Content Placeholder 2">
            <a:extLst>
              <a:ext uri="{FF2B5EF4-FFF2-40B4-BE49-F238E27FC236}">
                <a16:creationId xmlns:a16="http://schemas.microsoft.com/office/drawing/2014/main" id="{E31F747F-B95B-9B41-BF44-F3D5ED52F9F6}"/>
              </a:ext>
            </a:extLst>
          </p:cNvPr>
          <p:cNvSpPr>
            <a:spLocks noGrp="1"/>
          </p:cNvSpPr>
          <p:nvPr>
            <p:ph idx="1"/>
          </p:nvPr>
        </p:nvSpPr>
        <p:spPr/>
        <p:txBody>
          <a:bodyPr/>
          <a:lstStyle/>
          <a:p>
            <a:r>
              <a:rPr lang="en-US" dirty="0"/>
              <a:t>Audience for this project would be vending machine provider companies and PPE producers so they could plan to deliver vending machines carrying PPE products to the city of Vancouver in British Columbia.</a:t>
            </a:r>
          </a:p>
          <a:p>
            <a:r>
              <a:rPr lang="en-US" dirty="0"/>
              <a:t>The goal of this project is to find busy and populated areas with lots of venues around by using Foursquare API and Google location data API to guarantee massive sales and a profitable business plan in terms of selling PPE products through vending machines.</a:t>
            </a:r>
          </a:p>
        </p:txBody>
      </p:sp>
    </p:spTree>
    <p:extLst>
      <p:ext uri="{BB962C8B-B14F-4D97-AF65-F5344CB8AC3E}">
        <p14:creationId xmlns:p14="http://schemas.microsoft.com/office/powerpoint/2010/main" val="109219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FF1E-8DF0-4947-9615-29205B0728BF}"/>
              </a:ext>
            </a:extLst>
          </p:cNvPr>
          <p:cNvSpPr>
            <a:spLocks noGrp="1"/>
          </p:cNvSpPr>
          <p:nvPr>
            <p:ph type="title"/>
          </p:nvPr>
        </p:nvSpPr>
        <p:spPr/>
        <p:txBody>
          <a:bodyPr/>
          <a:lstStyle/>
          <a:p>
            <a:r>
              <a:rPr lang="en-US" dirty="0"/>
              <a:t>customers</a:t>
            </a:r>
          </a:p>
        </p:txBody>
      </p:sp>
      <p:sp>
        <p:nvSpPr>
          <p:cNvPr id="3" name="Content Placeholder 2">
            <a:extLst>
              <a:ext uri="{FF2B5EF4-FFF2-40B4-BE49-F238E27FC236}">
                <a16:creationId xmlns:a16="http://schemas.microsoft.com/office/drawing/2014/main" id="{08296DCE-3457-9444-B029-5A326BED1CC4}"/>
              </a:ext>
            </a:extLst>
          </p:cNvPr>
          <p:cNvSpPr>
            <a:spLocks noGrp="1"/>
          </p:cNvSpPr>
          <p:nvPr>
            <p:ph idx="1"/>
          </p:nvPr>
        </p:nvSpPr>
        <p:spPr/>
        <p:txBody>
          <a:bodyPr/>
          <a:lstStyle/>
          <a:p>
            <a:r>
              <a:rPr lang="en-US" dirty="0"/>
              <a:t>The potential customers of these products will be the people visiting a venue which in most cases they need to wear a mask, use sanitizer gel or preferably using disposable gloves which will be carried by the vending machines.</a:t>
            </a:r>
          </a:p>
          <a:p>
            <a:r>
              <a:rPr lang="en-US" dirty="0"/>
              <a:t>We are currently in phase 3 in response to COVID-19 which means People can take part in smart, safe and respectful activities within British Columbia.</a:t>
            </a:r>
          </a:p>
          <a:p>
            <a:r>
              <a:rPr lang="en-US" dirty="0"/>
              <a:t>Taking precautions such as wearing masks, using sanitizers and disposable gloves will highly decrease the risk of infections by Coronavirus.</a:t>
            </a:r>
          </a:p>
        </p:txBody>
      </p:sp>
    </p:spTree>
    <p:extLst>
      <p:ext uri="{BB962C8B-B14F-4D97-AF65-F5344CB8AC3E}">
        <p14:creationId xmlns:p14="http://schemas.microsoft.com/office/powerpoint/2010/main" val="3615872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C846-DEAF-4748-9319-6AC6EDEF8DE1}"/>
              </a:ext>
            </a:extLst>
          </p:cNvPr>
          <p:cNvSpPr>
            <a:spLocks noGrp="1"/>
          </p:cNvSpPr>
          <p:nvPr>
            <p:ph type="title"/>
          </p:nvPr>
        </p:nvSpPr>
        <p:spPr/>
        <p:txBody>
          <a:bodyPr/>
          <a:lstStyle/>
          <a:p>
            <a:r>
              <a:rPr lang="en-US" dirty="0"/>
              <a:t>2- Data</a:t>
            </a:r>
          </a:p>
        </p:txBody>
      </p:sp>
      <p:sp>
        <p:nvSpPr>
          <p:cNvPr id="3" name="Content Placeholder 2">
            <a:extLst>
              <a:ext uri="{FF2B5EF4-FFF2-40B4-BE49-F238E27FC236}">
                <a16:creationId xmlns:a16="http://schemas.microsoft.com/office/drawing/2014/main" id="{9AADD06F-F543-5C45-A8E5-441E56EAC534}"/>
              </a:ext>
            </a:extLst>
          </p:cNvPr>
          <p:cNvSpPr>
            <a:spLocks noGrp="1"/>
          </p:cNvSpPr>
          <p:nvPr>
            <p:ph idx="1"/>
          </p:nvPr>
        </p:nvSpPr>
        <p:spPr/>
        <p:txBody>
          <a:bodyPr>
            <a:normAutofit fontScale="92500" lnSpcReduction="10000"/>
          </a:bodyPr>
          <a:lstStyle/>
          <a:p>
            <a:r>
              <a:rPr lang="en-US" dirty="0"/>
              <a:t>In this project I will be working on the location data of Vancouver city targeting best neighborhoods and pin points in the city which are the best places to set up and install vending machines stations.</a:t>
            </a:r>
          </a:p>
          <a:p>
            <a:r>
              <a:rPr lang="en-US" dirty="0"/>
              <a:t>The data will be used for this project coming from different sources like getting the neighborhoods and postal codes of Vancouver from Wikipedia and using Google location data API for Latitude/Longitude of neighborhoods, then by applying Foursquare API, I will get details about the venues available in different part of the city. The main idea is to find the best locations and pinpoints by clustering Vancouver city and find 10-20 start-up points for setting up PPE vending machines stations.</a:t>
            </a:r>
          </a:p>
        </p:txBody>
      </p:sp>
    </p:spTree>
    <p:extLst>
      <p:ext uri="{BB962C8B-B14F-4D97-AF65-F5344CB8AC3E}">
        <p14:creationId xmlns:p14="http://schemas.microsoft.com/office/powerpoint/2010/main" val="237457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4C2F-996D-B74D-9C69-7C51C3DFF57B}"/>
              </a:ext>
            </a:extLst>
          </p:cNvPr>
          <p:cNvSpPr>
            <a:spLocks noGrp="1"/>
          </p:cNvSpPr>
          <p:nvPr>
            <p:ph type="title"/>
          </p:nvPr>
        </p:nvSpPr>
        <p:spPr/>
        <p:txBody>
          <a:bodyPr/>
          <a:lstStyle/>
          <a:p>
            <a:r>
              <a:rPr lang="en-US" dirty="0"/>
              <a:t>3- Methodology</a:t>
            </a:r>
          </a:p>
        </p:txBody>
      </p:sp>
      <p:sp>
        <p:nvSpPr>
          <p:cNvPr id="3" name="Content Placeholder 2">
            <a:extLst>
              <a:ext uri="{FF2B5EF4-FFF2-40B4-BE49-F238E27FC236}">
                <a16:creationId xmlns:a16="http://schemas.microsoft.com/office/drawing/2014/main" id="{5CF8C142-91E0-6D4C-BE03-7CCE2707F9A8}"/>
              </a:ext>
            </a:extLst>
          </p:cNvPr>
          <p:cNvSpPr>
            <a:spLocks noGrp="1"/>
          </p:cNvSpPr>
          <p:nvPr>
            <p:ph idx="1"/>
          </p:nvPr>
        </p:nvSpPr>
        <p:spPr/>
        <p:txBody>
          <a:bodyPr/>
          <a:lstStyle/>
          <a:p>
            <a:r>
              <a:rPr lang="en-US" b="1" dirty="0"/>
              <a:t>Visualizing Vancouver's map with neighborhoods superimposed on it</a:t>
            </a:r>
          </a:p>
          <a:p>
            <a:r>
              <a:rPr lang="en-US" b="1" dirty="0"/>
              <a:t>Utilizing Foursquare API in order to explore and segment Vancouver's neighborhoods to find our pinpoints meaning the best spots to set up the PPE vending machines.</a:t>
            </a:r>
          </a:p>
          <a:p>
            <a:endParaRPr lang="en-US" b="1" dirty="0"/>
          </a:p>
          <a:p>
            <a:endParaRPr lang="en-US" b="1" dirty="0"/>
          </a:p>
          <a:p>
            <a:endParaRPr lang="en-US" dirty="0"/>
          </a:p>
        </p:txBody>
      </p:sp>
      <p:pic>
        <p:nvPicPr>
          <p:cNvPr id="5" name="Picture 4">
            <a:extLst>
              <a:ext uri="{FF2B5EF4-FFF2-40B4-BE49-F238E27FC236}">
                <a16:creationId xmlns:a16="http://schemas.microsoft.com/office/drawing/2014/main" id="{E8AAD249-A5CF-A041-AB74-67C8C3981369}"/>
              </a:ext>
            </a:extLst>
          </p:cNvPr>
          <p:cNvPicPr>
            <a:picLocks noChangeAspect="1"/>
          </p:cNvPicPr>
          <p:nvPr/>
        </p:nvPicPr>
        <p:blipFill>
          <a:blip r:embed="rId2"/>
          <a:stretch>
            <a:fillRect/>
          </a:stretch>
        </p:blipFill>
        <p:spPr>
          <a:xfrm>
            <a:off x="5915026" y="3859823"/>
            <a:ext cx="5132386" cy="2583840"/>
          </a:xfrm>
          <a:prstGeom prst="rect">
            <a:avLst/>
          </a:prstGeom>
        </p:spPr>
      </p:pic>
    </p:spTree>
    <p:extLst>
      <p:ext uri="{BB962C8B-B14F-4D97-AF65-F5344CB8AC3E}">
        <p14:creationId xmlns:p14="http://schemas.microsoft.com/office/powerpoint/2010/main" val="2007976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0341-6609-304D-9485-884F8CF013AF}"/>
              </a:ext>
            </a:extLst>
          </p:cNvPr>
          <p:cNvSpPr>
            <a:spLocks noGrp="1"/>
          </p:cNvSpPr>
          <p:nvPr>
            <p:ph type="title"/>
          </p:nvPr>
        </p:nvSpPr>
        <p:spPr/>
        <p:txBody>
          <a:bodyPr/>
          <a:lstStyle/>
          <a:p>
            <a:r>
              <a:rPr lang="en-US" dirty="0"/>
              <a:t>4- Results</a:t>
            </a:r>
          </a:p>
        </p:txBody>
      </p:sp>
      <p:sp>
        <p:nvSpPr>
          <p:cNvPr id="3" name="Content Placeholder 2">
            <a:extLst>
              <a:ext uri="{FF2B5EF4-FFF2-40B4-BE49-F238E27FC236}">
                <a16:creationId xmlns:a16="http://schemas.microsoft.com/office/drawing/2014/main" id="{D07FEF9E-9739-B24D-8583-AB0DB391ACCE}"/>
              </a:ext>
            </a:extLst>
          </p:cNvPr>
          <p:cNvSpPr>
            <a:spLocks noGrp="1"/>
          </p:cNvSpPr>
          <p:nvPr>
            <p:ph idx="1"/>
          </p:nvPr>
        </p:nvSpPr>
        <p:spPr/>
        <p:txBody>
          <a:bodyPr/>
          <a:lstStyle/>
          <a:p>
            <a:r>
              <a:rPr lang="en-US" b="1" dirty="0"/>
              <a:t>- </a:t>
            </a:r>
            <a:r>
              <a:rPr lang="en-US" spc="-1" dirty="0">
                <a:solidFill>
                  <a:srgbClr val="FFFFFF"/>
                </a:solidFill>
                <a:latin typeface="Arial"/>
              </a:rPr>
              <a:t>K-means clustering: </a:t>
            </a:r>
          </a:p>
          <a:p>
            <a:r>
              <a:rPr lang="en-US" spc="-1" dirty="0">
                <a:solidFill>
                  <a:srgbClr val="FFFFFF"/>
                </a:solidFill>
                <a:latin typeface="Arial"/>
              </a:rPr>
              <a:t>Clustering neighborhoods to find the pinpoints for vending machines locations.</a:t>
            </a:r>
          </a:p>
          <a:p>
            <a:r>
              <a:rPr lang="en-US" spc="-1" dirty="0">
                <a:solidFill>
                  <a:srgbClr val="FFFFFF"/>
                </a:solidFill>
                <a:latin typeface="Arial"/>
              </a:rPr>
              <a:t>Plotting and visualizing the clusters to find our pinpoints.</a:t>
            </a:r>
          </a:p>
          <a:p>
            <a:r>
              <a:rPr lang="en-US" spc="-1" dirty="0">
                <a:solidFill>
                  <a:srgbClr val="FFFFFF"/>
                </a:solidFill>
                <a:latin typeface="Arial"/>
              </a:rPr>
              <a:t>Forming 10 clusters as a result of 2 clusters which having the most venues.</a:t>
            </a:r>
          </a:p>
          <a:p>
            <a:endParaRPr lang="en-US" b="1" dirty="0"/>
          </a:p>
          <a:p>
            <a:endParaRPr lang="en-US" dirty="0"/>
          </a:p>
        </p:txBody>
      </p:sp>
    </p:spTree>
    <p:extLst>
      <p:ext uri="{BB962C8B-B14F-4D97-AF65-F5344CB8AC3E}">
        <p14:creationId xmlns:p14="http://schemas.microsoft.com/office/powerpoint/2010/main" val="97595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E75F-9935-D547-9FB9-9820D13A5FD1}"/>
              </a:ext>
            </a:extLst>
          </p:cNvPr>
          <p:cNvSpPr>
            <a:spLocks noGrp="1"/>
          </p:cNvSpPr>
          <p:nvPr>
            <p:ph type="title"/>
          </p:nvPr>
        </p:nvSpPr>
        <p:spPr/>
        <p:txBody>
          <a:bodyPr/>
          <a:lstStyle/>
          <a:p>
            <a:r>
              <a:rPr lang="en-US" dirty="0"/>
              <a:t>K-Means clustering results</a:t>
            </a:r>
          </a:p>
        </p:txBody>
      </p:sp>
      <p:pic>
        <p:nvPicPr>
          <p:cNvPr id="5" name="Content Placeholder 4">
            <a:extLst>
              <a:ext uri="{FF2B5EF4-FFF2-40B4-BE49-F238E27FC236}">
                <a16:creationId xmlns:a16="http://schemas.microsoft.com/office/drawing/2014/main" id="{D459E5E1-22F7-504A-BB85-07C3F0E5B195}"/>
              </a:ext>
            </a:extLst>
          </p:cNvPr>
          <p:cNvPicPr>
            <a:picLocks noGrp="1" noChangeAspect="1"/>
          </p:cNvPicPr>
          <p:nvPr>
            <p:ph idx="1"/>
          </p:nvPr>
        </p:nvPicPr>
        <p:blipFill>
          <a:blip r:embed="rId2"/>
          <a:stretch>
            <a:fillRect/>
          </a:stretch>
        </p:blipFill>
        <p:spPr>
          <a:xfrm>
            <a:off x="2585072" y="2097088"/>
            <a:ext cx="7018680" cy="4188568"/>
          </a:xfrm>
        </p:spPr>
      </p:pic>
    </p:spTree>
    <p:extLst>
      <p:ext uri="{BB962C8B-B14F-4D97-AF65-F5344CB8AC3E}">
        <p14:creationId xmlns:p14="http://schemas.microsoft.com/office/powerpoint/2010/main" val="3624816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197</TotalTime>
  <Words>687</Words>
  <Application>Microsoft Macintosh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        Capstone Project  The Battle of Neighborhoods IBM Applied Data Science Project – Week 1 &amp; 2 </vt:lpstr>
      <vt:lpstr>Contents</vt:lpstr>
      <vt:lpstr>1- Introduction</vt:lpstr>
      <vt:lpstr>Audience AKA STAKEHOLDERS!</vt:lpstr>
      <vt:lpstr>customers</vt:lpstr>
      <vt:lpstr>2- Data</vt:lpstr>
      <vt:lpstr>3- Methodology</vt:lpstr>
      <vt:lpstr>4- Results</vt:lpstr>
      <vt:lpstr>K-Means clustering results</vt:lpstr>
      <vt:lpstr>5- Discussion</vt:lpstr>
      <vt:lpstr>6- 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The Battle of Neighborhoods IBM Applied Data Science Project – Week 1 &amp; 2 </dc:title>
  <dc:creator>Javad Eynabadi</dc:creator>
  <cp:lastModifiedBy>Javad Eynabadi</cp:lastModifiedBy>
  <cp:revision>10</cp:revision>
  <dcterms:created xsi:type="dcterms:W3CDTF">2020-08-30T22:16:27Z</dcterms:created>
  <dcterms:modified xsi:type="dcterms:W3CDTF">2020-08-31T01:34:06Z</dcterms:modified>
</cp:coreProperties>
</file>